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2"/>
  </p:notesMasterIdLst>
  <p:sldIdLst>
    <p:sldId id="268" r:id="rId2"/>
    <p:sldId id="260" r:id="rId3"/>
    <p:sldId id="265" r:id="rId4"/>
    <p:sldId id="270" r:id="rId5"/>
    <p:sldId id="264" r:id="rId6"/>
    <p:sldId id="259" r:id="rId7"/>
    <p:sldId id="261" r:id="rId8"/>
    <p:sldId id="263" r:id="rId9"/>
    <p:sldId id="262" r:id="rId10"/>
    <p:sldId id="271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9FCC3B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489" autoAdjust="0"/>
    <p:restoredTop sz="90944" autoAdjust="0"/>
  </p:normalViewPr>
  <p:slideViewPr>
    <p:cSldViewPr>
      <p:cViewPr varScale="1">
        <p:scale>
          <a:sx n="102" d="100"/>
          <a:sy n="102" d="100"/>
        </p:scale>
        <p:origin x="-18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54FE52-F60F-4FE2-8729-F5252E838584}" type="datetimeFigureOut">
              <a:rPr lang="en-US"/>
              <a:pPr>
                <a:defRPr/>
              </a:pPr>
              <a:t>10/18/2022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2E4CFAE-FDBF-48EE-A4A5-DD58C656E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58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16D65F-0A8C-4E03-9995-6EBBCA4EBB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65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16D65F-0A8C-4E03-9995-6EBBCA4EBB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6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2CD074-BBB4-4FBD-B703-BAD64921CFCD}" type="slidenum">
              <a:rPr lang="en-US" altLang="ru-RU" smtClean="0">
                <a:cs typeface="Arial" charset="0"/>
              </a:rPr>
              <a:pPr/>
              <a:t>6</a:t>
            </a:fld>
            <a:endParaRPr lang="en-US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95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00138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E4CFAE-FDBF-48EE-A4A5-DD58C656E0A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3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3581400"/>
            <a:ext cx="8153400" cy="13716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63" y="4953000"/>
            <a:ext cx="8153400" cy="990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www.PresentationPro.com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AEB234D-2F8A-4735-8B44-A2DD4B369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30AC9-529C-4AA3-A05B-4362585FBB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F72D-F929-4E12-A8AB-4A0B53986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B3370-51D7-445C-BB10-E42B6A804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EA50A-725D-40BC-8F89-E15BA3705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0E4F5-E80E-4959-8067-FF37AC2C9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79D4-4998-41B4-BC5D-D0D5D7DE4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DC07E-AEC5-463A-B53A-975B737B4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D3DBE-8EC4-47B2-9A13-4888560E2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07462-E5C0-48AF-96FD-BC33489A0E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6B83C-55FF-43C2-8210-E31FB0CC5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38338" y="1524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www.PresentationPro.com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DB71116-42DA-4EC3-954A-8B43FA224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1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>
                <a:solidFill>
                  <a:srgbClr val="002060"/>
                </a:solidFill>
                <a:latin typeface="Monotype Corsiva" pitchFamily="66" charset="0"/>
              </a:rPr>
              <a:t>Рефлексия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057400"/>
            <a:ext cx="79248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Чем запомнился урок?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Комфортным ли было сотрудничество?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Считаете ли занятие результативным?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</a:rPr>
              <a:t>Легко или трудно быть ученым?</a:t>
            </a:r>
            <a:endParaRPr lang="ru-RU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2050" name="Picture 2" descr="https://sun9-57.userapi.com/impf/m2W3FWTPhqXb-vuebo2ORJH2DjfsVvVDv8-E4A/2QJES5jTrEU.jpg?size=1590x530&amp;quality=95&amp;crop=0,36,979,326&amp;sign=e8ecb936527ce28bed8b47eb9c44dc90&amp;type=cover_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7060"/>
            <a:ext cx="914400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16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500062" y="3581400"/>
            <a:ext cx="8186737" cy="16764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Химические </a:t>
            </a:r>
            <a:r>
              <a:rPr lang="ru-RU" alt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 кислот, солей и оснований в свете </a:t>
            </a:r>
            <a:r>
              <a:rPr lang="ru-RU" alt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представлений </a:t>
            </a:r>
            <a:r>
              <a:rPr lang="ru-RU" alt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 электролитической диссоциации</a:t>
            </a:r>
            <a:endParaRPr lang="ru-RU" alt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Это интересно!</a:t>
            </a: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7675">
              <a:tabLst>
                <a:tab pos="177800" algn="l"/>
              </a:tabLst>
            </a:pPr>
            <a:r>
              <a:rPr lang="ru-RU" dirty="0" smtClean="0"/>
              <a:t>Первая химическая лаборатория была открыта в 1748 году в Петербургской академии наук Михаилом Васильевичем Ломоносовым. Она выглядела иначе, чем современные, но уже здесь проводились опыты, ставшие основой многих научных открытий.</a:t>
            </a:r>
          </a:p>
          <a:p>
            <a:pPr marL="0" indent="447675">
              <a:tabLst>
                <a:tab pos="177800" algn="l"/>
              </a:tabLst>
            </a:pPr>
            <a:r>
              <a:rPr lang="ru-RU" dirty="0" smtClean="0"/>
              <a:t>Но! Петр </a:t>
            </a:r>
            <a:r>
              <a:rPr lang="en-US" dirty="0" smtClean="0"/>
              <a:t>I</a:t>
            </a:r>
            <a:r>
              <a:rPr lang="ru-RU" dirty="0" smtClean="0"/>
              <a:t>, увлекавшийся этой наукой, в 1720 году тоже проводил опыты с рудами. Лаборатория была простейшей… </a:t>
            </a:r>
            <a:endParaRPr lang="ru-RU" dirty="0"/>
          </a:p>
        </p:txBody>
      </p:sp>
      <p:pic>
        <p:nvPicPr>
          <p:cNvPr id="3074" name="Picture 2" descr="https://sv-zatey.ru/thumb/2/C_RbAv-jQLKZwNAgvWICUg/300r300/d/d7211f5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91000"/>
            <a:ext cx="2133600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5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20200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greyleo.com/images/stend/stend_075_1000x1000mm_pravila_po_tb_himiya_7087x7108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3" r="1429" b="3861"/>
          <a:stretch/>
        </p:blipFill>
        <p:spPr bwMode="auto">
          <a:xfrm>
            <a:off x="609600" y="298076"/>
            <a:ext cx="7543800" cy="6261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36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ctrTitle"/>
          </p:nvPr>
        </p:nvSpPr>
        <p:spPr>
          <a:xfrm>
            <a:off x="500062" y="3581400"/>
            <a:ext cx="8186737" cy="16764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alt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Брифинг</a:t>
            </a:r>
          </a:p>
        </p:txBody>
      </p:sp>
    </p:spTree>
    <p:extLst>
      <p:ext uri="{BB962C8B-B14F-4D97-AF65-F5344CB8AC3E}">
        <p14:creationId xmlns:p14="http://schemas.microsoft.com/office/powerpoint/2010/main" val="576668007"/>
      </p:ext>
    </p:extLst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981200"/>
            <a:ext cx="8763000" cy="403187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При растворении в воде электролиты диссоциируют на положительные ионы –катионы и отрицательные ионы- анионы</a:t>
            </a:r>
          </a:p>
          <a:p>
            <a:pPr algn="ctr"/>
            <a:endParaRPr lang="ru-RU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Для двух ребят подарков груз</a:t>
            </a: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Ион взвалил себе на спину:</a:t>
            </a: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Для </a:t>
            </a:r>
            <a:r>
              <a:rPr lang="ru-RU" sz="320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КатиОН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несет свой +</a:t>
            </a: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Для </a:t>
            </a:r>
            <a:r>
              <a:rPr lang="ru-RU" sz="320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АниОн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несет свой -</a:t>
            </a:r>
            <a:endParaRPr lang="ru-RU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981200"/>
            <a:ext cx="868680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Причиной диссоциации электролитов в водном растворе является его </a:t>
            </a:r>
            <a:r>
              <a:rPr lang="ru-RU" sz="32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гидратация,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т.е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.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взаимодействие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электролитов с молекулами воды и разрыв химической связи в нем</a:t>
            </a:r>
            <a:r>
              <a:rPr lang="ru-RU" sz="32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</a:p>
          <a:p>
            <a:pPr algn="ctr"/>
            <a:endParaRPr lang="ru-RU" sz="32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Сложный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процесс – гидратация,</a:t>
            </a:r>
          </a:p>
          <a:p>
            <a:pPr algn="ctr"/>
            <a:r>
              <a:rPr lang="ru-RU" sz="32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Следствие – электролитическая диссоциация</a:t>
            </a:r>
            <a:endParaRPr lang="ru-RU" sz="3200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advTm="4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Прямоугольник 4"/>
          <p:cNvSpPr/>
          <p:nvPr/>
        </p:nvSpPr>
        <p:spPr>
          <a:xfrm>
            <a:off x="533400" y="1905000"/>
            <a:ext cx="838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Электролитическая диссоциация – процесс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необратимый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для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сильных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электролитов. </a:t>
            </a:r>
            <a:endParaRPr lang="ru-RU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endParaRPr lang="ru-RU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Ионы движутся в одном направлении- </a:t>
            </a:r>
          </a:p>
          <a:p>
            <a:pPr algn="ctr"/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Стройное химическое представление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!</a:t>
            </a:r>
          </a:p>
          <a:p>
            <a:pPr algn="ctr"/>
            <a:endParaRPr lang="en-US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40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en-US" sz="40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            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2H</a:t>
            </a:r>
            <a:r>
              <a:rPr lang="en-US" sz="4000" b="1" baseline="5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+SO</a:t>
            </a:r>
            <a:r>
              <a:rPr lang="en-US" sz="4000" b="1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</a:t>
            </a:r>
            <a:r>
              <a:rPr lang="en-US" sz="4000" b="1" baseline="5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</a:t>
            </a:r>
            <a:endParaRPr lang="ru-R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886200" y="5029200"/>
            <a:ext cx="838200" cy="231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146873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Прямоугольник 2"/>
          <p:cNvSpPr/>
          <p:nvPr/>
        </p:nvSpPr>
        <p:spPr>
          <a:xfrm>
            <a:off x="266700" y="1905417"/>
            <a:ext cx="8610599" cy="458587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Электролитическая диссоциация – процесс обратимый для слабых электролитов. Наряду с процессом распада – диссоциации - на ионы протекает и обратный –ассоциация (соединение ионов)</a:t>
            </a:r>
          </a:p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Поэтому в уравнении электролитической диссоциации слабых электролитов вместо знака равенства ставят знак обратимости</a:t>
            </a:r>
          </a:p>
          <a:p>
            <a:endParaRPr lang="ru-RU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HNO</a:t>
            </a:r>
            <a:r>
              <a:rPr lang="en-US" sz="3800" cap="none" spc="0" baseline="-250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2</a:t>
            </a:r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           </a:t>
            </a:r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H</a:t>
            </a:r>
            <a:r>
              <a:rPr lang="ru-RU" sz="3800" cap="none" spc="0" baseline="500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+</a:t>
            </a:r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+ NO</a:t>
            </a:r>
            <a:r>
              <a:rPr lang="en-US" sz="3800" cap="none" spc="0" baseline="-250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2</a:t>
            </a:r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</a:t>
            </a:r>
            <a:r>
              <a:rPr lang="ru-RU" sz="3800" cap="none" spc="0" baseline="500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-</a:t>
            </a:r>
            <a:r>
              <a:rPr lang="en-US" sz="3800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 </a:t>
            </a:r>
          </a:p>
          <a:p>
            <a:pPr algn="ctr"/>
            <a:endParaRPr lang="en-US" baseline="500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Если слаб электролит,</a:t>
            </a:r>
          </a:p>
          <a:p>
            <a:pPr algn="ctr"/>
            <a:r>
              <a:rPr lang="ru-RU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То распад ему грозит:</a:t>
            </a:r>
          </a:p>
          <a:p>
            <a:pPr algn="ctr"/>
            <a:r>
              <a:rPr lang="ru-RU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На ионы – катионы и анионы.</a:t>
            </a:r>
            <a:endParaRPr lang="ru-RU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657600" y="4595855"/>
            <a:ext cx="914399" cy="114152"/>
          </a:xfrm>
          <a:prstGeom prst="rightArrow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aseline="-25000" dirty="0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3684037" y="4748255"/>
            <a:ext cx="914399" cy="114152"/>
          </a:xfrm>
          <a:prstGeom prst="rightArrow">
            <a:avLst/>
          </a:prstGeom>
          <a:gradFill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baseline="-25000" dirty="0"/>
          </a:p>
        </p:txBody>
      </p:sp>
    </p:spTree>
    <p:extLst>
      <p:ext uri="{BB962C8B-B14F-4D97-AF65-F5344CB8AC3E}">
        <p14:creationId xmlns:p14="http://schemas.microsoft.com/office/powerpoint/2010/main" val="323306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MOVIE_LOOPED_PLAYBACK" val="1"/>
  <p:tag name="GENSWF_OUTPUT_FILE_NAME" val="PPP_SBUSC_TXT_3D_Graph_Increasing"/>
  <p:tag name="GENSWF_MOVIE_ONCLICK_URL" val="http://"/>
  <p:tag name="GENSWF_MOVIE_PRESENTATION_END_URL" val="http://"/>
</p:tagLst>
</file>

<file path=ppt/theme/theme1.xml><?xml version="1.0" encoding="utf-8"?>
<a:theme xmlns:a="http://schemas.openxmlformats.org/drawingml/2006/main" name="PPP_SEDUC_TXT_Chemistry_Class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1355</TotalTime>
  <Words>252</Words>
  <Application>Microsoft Office PowerPoint</Application>
  <PresentationFormat>Экран (4:3)</PresentationFormat>
  <Paragraphs>38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PPP_SEDUC_TXT_Chemistry_Class</vt:lpstr>
      <vt:lpstr>Презентация PowerPoint</vt:lpstr>
      <vt:lpstr>Химические свойства кислот, солей и оснований в свете представлений об электролитической диссоциации</vt:lpstr>
      <vt:lpstr>Это интересно!</vt:lpstr>
      <vt:lpstr>Презентация PowerPoint</vt:lpstr>
      <vt:lpstr>Брифинг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Пользователь</cp:lastModifiedBy>
  <cp:revision>144</cp:revision>
  <dcterms:created xsi:type="dcterms:W3CDTF">2004-02-11T14:41:34Z</dcterms:created>
  <dcterms:modified xsi:type="dcterms:W3CDTF">2022-10-18T10:41:54Z</dcterms:modified>
</cp:coreProperties>
</file>